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Raleway" panose="020B0503030101060003" pitchFamily="34" charset="77"/>
      <p:regular r:id="rId18"/>
      <p:bold r:id="rId19"/>
      <p:italic r:id="rId20"/>
      <p:boldItalic r:id="rId21"/>
    </p:embeddedFont>
    <p:embeddedFont>
      <p:font typeface="Source Sans Pro" panose="020B050303040302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7"/>
  </p:normalViewPr>
  <p:slideViewPr>
    <p:cSldViewPr snapToGrid="0">
      <p:cViewPr varScale="1">
        <p:scale>
          <a:sx n="144" d="100"/>
          <a:sy n="144" d="100"/>
        </p:scale>
        <p:origin x="720"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84097d4e22_0_9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84097d4e22_0_9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84097d4e22_0_50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84097d4e22_0_50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84097d4e22_0_50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84097d4e22_0_50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84097d4e22_0_50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84097d4e22_0_50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84097d4e22_0_50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84097d4e22_0_50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84097d4e22_0_50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84097d4e22_0_50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84097d4e22_0_50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84097d4e22_0_50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84097d4e22_0_50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84097d4e22_0_50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84097d4e22_0_50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84097d4e22_0_5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84097d4e22_0_50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84097d4e22_0_50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84097d4e22_0_50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84097d4e22_0_50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84097d4e22_0_50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84097d4e22_0_50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84097d4e22_0_50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84097d4e22_0_50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4097d4e22_0_50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4097d4e22_0_5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84097d4e22_0_50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84097d4e22_0_50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485875" y="264475"/>
            <a:ext cx="8183700" cy="14736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2" name="Google Shape;12;p2"/>
          <p:cNvSpPr txBox="1">
            <a:spLocks noGrp="1"/>
          </p:cNvSpPr>
          <p:nvPr>
            <p:ph type="subTitle" idx="1"/>
          </p:nvPr>
        </p:nvSpPr>
        <p:spPr>
          <a:xfrm>
            <a:off x="485875" y="1738075"/>
            <a:ext cx="8183700" cy="861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400"/>
              <a:buNone/>
              <a:defRPr sz="2400"/>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a:endParaRPr/>
          </a:p>
        </p:txBody>
      </p:sp>
      <p:sp>
        <p:nvSpPr>
          <p:cNvPr id="13" name="Google Shape;13;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7"/>
        <p:cNvGrpSpPr/>
        <p:nvPr/>
      </p:nvGrpSpPr>
      <p:grpSpPr>
        <a:xfrm>
          <a:off x="0" y="0"/>
          <a:ext cx="0" cy="0"/>
          <a:chOff x="0" y="0"/>
          <a:chExt cx="0" cy="0"/>
        </a:xfrm>
      </p:grpSpPr>
      <p:sp>
        <p:nvSpPr>
          <p:cNvPr id="48" name="Google Shape;48;p11"/>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11"/>
          <p:cNvSpPr txBox="1">
            <a:spLocks noGrp="1"/>
          </p:cNvSpPr>
          <p:nvPr>
            <p:ph type="title" hasCustomPrompt="1"/>
          </p:nvPr>
        </p:nvSpPr>
        <p:spPr>
          <a:xfrm>
            <a:off x="311700" y="743001"/>
            <a:ext cx="8520600" cy="20064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0" name="Google Shape;50;p11"/>
          <p:cNvSpPr txBox="1">
            <a:spLocks noGrp="1"/>
          </p:cNvSpPr>
          <p:nvPr>
            <p:ph type="body" idx="1"/>
          </p:nvPr>
        </p:nvSpPr>
        <p:spPr>
          <a:xfrm>
            <a:off x="311700" y="2845182"/>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1600"/>
              </a:spcBef>
              <a:spcAft>
                <a:spcPts val="0"/>
              </a:spcAft>
              <a:buClr>
                <a:schemeClr val="lt1"/>
              </a:buClr>
              <a:buSzPts val="1400"/>
              <a:buChar char="○"/>
              <a:defRPr>
                <a:solidFill>
                  <a:schemeClr val="lt1"/>
                </a:solidFill>
              </a:defRPr>
            </a:lvl2pPr>
            <a:lvl3pPr marL="1371600" lvl="2" indent="-317500" algn="ctr">
              <a:spcBef>
                <a:spcPts val="1600"/>
              </a:spcBef>
              <a:spcAft>
                <a:spcPts val="0"/>
              </a:spcAft>
              <a:buClr>
                <a:schemeClr val="lt1"/>
              </a:buClr>
              <a:buSzPts val="1400"/>
              <a:buChar char="■"/>
              <a:defRPr>
                <a:solidFill>
                  <a:schemeClr val="lt1"/>
                </a:solidFill>
              </a:defRPr>
            </a:lvl3pPr>
            <a:lvl4pPr marL="1828800" lvl="3" indent="-317500" algn="ctr">
              <a:spcBef>
                <a:spcPts val="1600"/>
              </a:spcBef>
              <a:spcAft>
                <a:spcPts val="0"/>
              </a:spcAft>
              <a:buClr>
                <a:schemeClr val="lt1"/>
              </a:buClr>
              <a:buSzPts val="1400"/>
              <a:buChar char="●"/>
              <a:defRPr>
                <a:solidFill>
                  <a:schemeClr val="lt1"/>
                </a:solidFill>
              </a:defRPr>
            </a:lvl4pPr>
            <a:lvl5pPr marL="2286000" lvl="4" indent="-317500" algn="ctr">
              <a:spcBef>
                <a:spcPts val="1600"/>
              </a:spcBef>
              <a:spcAft>
                <a:spcPts val="0"/>
              </a:spcAft>
              <a:buClr>
                <a:schemeClr val="lt1"/>
              </a:buClr>
              <a:buSzPts val="1400"/>
              <a:buChar char="○"/>
              <a:defRPr>
                <a:solidFill>
                  <a:schemeClr val="lt1"/>
                </a:solidFill>
              </a:defRPr>
            </a:lvl5pPr>
            <a:lvl6pPr marL="2743200" lvl="5" indent="-317500" algn="ctr">
              <a:spcBef>
                <a:spcPts val="1600"/>
              </a:spcBef>
              <a:spcAft>
                <a:spcPts val="0"/>
              </a:spcAft>
              <a:buClr>
                <a:schemeClr val="lt1"/>
              </a:buClr>
              <a:buSzPts val="1400"/>
              <a:buChar char="■"/>
              <a:defRPr>
                <a:solidFill>
                  <a:schemeClr val="lt1"/>
                </a:solidFill>
              </a:defRPr>
            </a:lvl6pPr>
            <a:lvl7pPr marL="3200400" lvl="6" indent="-317500" algn="ctr">
              <a:spcBef>
                <a:spcPts val="1600"/>
              </a:spcBef>
              <a:spcAft>
                <a:spcPts val="0"/>
              </a:spcAft>
              <a:buClr>
                <a:schemeClr val="lt1"/>
              </a:buClr>
              <a:buSzPts val="1400"/>
              <a:buChar char="●"/>
              <a:defRPr>
                <a:solidFill>
                  <a:schemeClr val="lt1"/>
                </a:solidFill>
              </a:defRPr>
            </a:lvl7pPr>
            <a:lvl8pPr marL="3657600" lvl="7" indent="-317500" algn="ctr">
              <a:spcBef>
                <a:spcPts val="1600"/>
              </a:spcBef>
              <a:spcAft>
                <a:spcPts val="0"/>
              </a:spcAft>
              <a:buClr>
                <a:schemeClr val="lt1"/>
              </a:buClr>
              <a:buSzPts val="1400"/>
              <a:buChar char="○"/>
              <a:defRPr>
                <a:solidFill>
                  <a:schemeClr val="lt1"/>
                </a:solidFill>
              </a:defRPr>
            </a:lvl8pPr>
            <a:lvl9pPr marL="4114800" lvl="8" indent="-317500" algn="ctr">
              <a:spcBef>
                <a:spcPts val="1600"/>
              </a:spcBef>
              <a:spcAft>
                <a:spcPts val="1600"/>
              </a:spcAft>
              <a:buClr>
                <a:schemeClr val="lt1"/>
              </a:buClr>
              <a:buSzPts val="1400"/>
              <a:buChar char="■"/>
              <a:defRPr>
                <a:solidFill>
                  <a:schemeClr val="lt1"/>
                </a:solidFill>
              </a:defRPr>
            </a:lvl9pPr>
          </a:lstStyle>
          <a:p>
            <a:endParaRPr/>
          </a:p>
        </p:txBody>
      </p:sp>
      <p:sp>
        <p:nvSpPr>
          <p:cNvPr id="51" name="Google Shape;51;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title"/>
          </p:nvPr>
        </p:nvSpPr>
        <p:spPr>
          <a:xfrm>
            <a:off x="485875" y="1714500"/>
            <a:ext cx="8183700" cy="7857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7" name="Google Shape;17;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0" name="Google Shape;20;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1" name="Google Shape;21;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4" name="Google Shape;24;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9" name="Google Shape;29;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2" name="Google Shape;32;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3" name="Google Shape;33;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2"/>
        </a:solidFill>
        <a:effectLst/>
      </p:bgPr>
    </p:bg>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6" name="Google Shape;36;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9"/>
          <p:cNvSpPr/>
          <p:nvPr/>
        </p:nvSpPr>
        <p:spPr>
          <a:xfrm>
            <a:off x="4636800" y="80700"/>
            <a:ext cx="4426500" cy="498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 name="Google Shape;39;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0" name="Google Shape;40;p9"/>
          <p:cNvSpPr txBox="1">
            <a:spLocks noGrp="1"/>
          </p:cNvSpPr>
          <p:nvPr>
            <p:ph type="title"/>
          </p:nvPr>
        </p:nvSpPr>
        <p:spPr>
          <a:xfrm>
            <a:off x="265500" y="1181700"/>
            <a:ext cx="4045200" cy="1533600"/>
          </a:xfrm>
          <a:prstGeom prst="rect">
            <a:avLst/>
          </a:prstGeom>
        </p:spPr>
        <p:txBody>
          <a:bodyPr spcFirstLastPara="1" wrap="square" lIns="91425" tIns="91425" rIns="91425" bIns="91425" anchor="b"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1" name="Google Shape;41;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2" name="Google Shape;42;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3" name="Google Shape;43;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4"/>
        <p:cNvGrpSpPr/>
        <p:nvPr/>
      </p:nvGrpSpPr>
      <p:grpSpPr>
        <a:xfrm>
          <a:off x="0" y="0"/>
          <a:ext cx="0" cy="0"/>
          <a:chOff x="0" y="0"/>
          <a:chExt cx="0" cy="0"/>
        </a:xfrm>
      </p:grpSpPr>
      <p:sp>
        <p:nvSpPr>
          <p:cNvPr id="45" name="Google Shape;45;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100"/>
              <a:buNone/>
              <a:defRPr sz="2100"/>
            </a:lvl1pPr>
          </a:lstStyle>
          <a:p>
            <a:endParaRPr/>
          </a:p>
        </p:txBody>
      </p:sp>
      <p:sp>
        <p:nvSpPr>
          <p:cNvPr id="46" name="Google Shape;46;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l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marL="914400" lvl="1"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marL="1371600" lvl="2"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marL="1828800" lvl="3"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marL="2286000" lvl="4"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marL="2743200" lvl="5"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marL="3200400" lvl="6"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marL="3657600" lvl="7"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marL="4114800" lvl="8" indent="-317500">
              <a:lnSpc>
                <a:spcPct val="115000"/>
              </a:lnSpc>
              <a:spcBef>
                <a:spcPts val="1600"/>
              </a:spcBef>
              <a:spcAft>
                <a:spcPts val="160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3"/>
          <p:cNvSpPr txBox="1">
            <a:spLocks noGrp="1"/>
          </p:cNvSpPr>
          <p:nvPr>
            <p:ph type="title"/>
          </p:nvPr>
        </p:nvSpPr>
        <p:spPr>
          <a:xfrm>
            <a:off x="265500" y="1181700"/>
            <a:ext cx="4045200" cy="1533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Claire Corey</a:t>
            </a:r>
            <a:endParaRPr/>
          </a:p>
        </p:txBody>
      </p:sp>
      <p:sp>
        <p:nvSpPr>
          <p:cNvPr id="59" name="Google Shape;59;p13"/>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My Sustained Investigation</a:t>
            </a:r>
            <a:endParaRPr/>
          </a:p>
        </p:txBody>
      </p:sp>
      <p:sp>
        <p:nvSpPr>
          <p:cNvPr id="60" name="Google Shape;60;p13"/>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457200" algn="l" rtl="0">
              <a:lnSpc>
                <a:spcPct val="107916"/>
              </a:lnSpc>
              <a:spcBef>
                <a:spcPts val="0"/>
              </a:spcBef>
              <a:spcAft>
                <a:spcPts val="0"/>
              </a:spcAft>
              <a:buNone/>
            </a:pPr>
            <a:r>
              <a:rPr lang="en" sz="1100"/>
              <a:t>To start my investigation, I researched the differences in girl’s lives in various places around the world. I wondered  how certain facial expressions portray personality traits? What shows potential in young girls in their different living conditions? I chose this investigation because I have lived in Utah most of my life and I wanted to explore how young girls impact places I have never seen before.</a:t>
            </a:r>
            <a:endParaRPr sz="1100"/>
          </a:p>
          <a:p>
            <a:pPr marL="0" lvl="0" indent="457200" algn="l" rtl="0">
              <a:lnSpc>
                <a:spcPct val="107916"/>
              </a:lnSpc>
              <a:spcBef>
                <a:spcPts val="800"/>
              </a:spcBef>
              <a:spcAft>
                <a:spcPts val="0"/>
              </a:spcAft>
              <a:buNone/>
            </a:pPr>
            <a:r>
              <a:rPr lang="en" sz="1100"/>
              <a:t>I initially tried painting pictures with girls who only have serious facial expressions. I ended up changing my mind. The girl I painted with the turquoise head scarf has a serious expression and this shows her personality. However, with the Indian girl with her hand over her face, I felt a mischievous look better satisfied her personality. I tried to push the idea of facial expressions portraying a part of a person. For example, the Indian girl with the light blue background looks carefree; while the African baby looks more curious. I had to completely revise my painting with the purple background. I messed up her facial proportions. I had to learn how to identify the planes of her face in order to fix the painting. These paintings had me question: what are their roles in society?</a:t>
            </a:r>
            <a:endParaRPr sz="1100"/>
          </a:p>
          <a:p>
            <a:pPr marL="0" lvl="0" indent="0" algn="l" rtl="0">
              <a:spcBef>
                <a:spcPts val="800"/>
              </a:spcBef>
              <a:spcAft>
                <a:spcPts val="160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20"/>
        <p:cNvGrpSpPr/>
        <p:nvPr/>
      </p:nvGrpSpPr>
      <p:grpSpPr>
        <a:xfrm>
          <a:off x="0" y="0"/>
          <a:ext cx="0" cy="0"/>
          <a:chOff x="0" y="0"/>
          <a:chExt cx="0" cy="0"/>
        </a:xfrm>
      </p:grpSpPr>
      <p:sp>
        <p:nvSpPr>
          <p:cNvPr id="121" name="Google Shape;121;p22"/>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0">
                <a:solidFill>
                  <a:srgbClr val="FFFFFF"/>
                </a:solidFill>
              </a:rPr>
              <a:t>Kochi, India</a:t>
            </a:r>
            <a:endParaRPr b="0">
              <a:solidFill>
                <a:srgbClr val="FFFFFF"/>
              </a:solidFill>
            </a:endParaRPr>
          </a:p>
          <a:p>
            <a:pPr marL="0" lvl="0" indent="0" algn="ctr" rtl="0">
              <a:spcBef>
                <a:spcPts val="0"/>
              </a:spcBef>
              <a:spcAft>
                <a:spcPts val="0"/>
              </a:spcAft>
              <a:buNone/>
            </a:pPr>
            <a:r>
              <a:rPr lang="en" sz="1400" b="0">
                <a:solidFill>
                  <a:srgbClr val="FFFFFF"/>
                </a:solidFill>
              </a:rPr>
              <a:t>Oil on Canvas</a:t>
            </a:r>
            <a:endParaRPr sz="1400" b="0">
              <a:solidFill>
                <a:srgbClr val="FFFFFF"/>
              </a:solidFill>
            </a:endParaRPr>
          </a:p>
          <a:p>
            <a:pPr marL="0" lvl="0" indent="0" algn="ctr" rtl="0">
              <a:spcBef>
                <a:spcPts val="0"/>
              </a:spcBef>
              <a:spcAft>
                <a:spcPts val="0"/>
              </a:spcAft>
              <a:buNone/>
            </a:pPr>
            <a:r>
              <a:rPr lang="en" sz="1400" b="0">
                <a:solidFill>
                  <a:srgbClr val="FFFFFF"/>
                </a:solidFill>
              </a:rPr>
              <a:t>17” by 14” NFS</a:t>
            </a:r>
            <a:endParaRPr sz="1400" b="0">
              <a:solidFill>
                <a:srgbClr val="FFFFFF"/>
              </a:solidFill>
            </a:endParaRPr>
          </a:p>
        </p:txBody>
      </p:sp>
      <p:sp>
        <p:nvSpPr>
          <p:cNvPr id="122" name="Google Shape;122;p22"/>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chemeClr val="lt1"/>
                </a:solidFill>
              </a:rPr>
              <a:t>The bright colors in this painting represents happiness. I wanted the warm bright colors to radiate the happiness this girl is feeling.</a:t>
            </a:r>
            <a:endParaRPr>
              <a:solidFill>
                <a:schemeClr val="lt1"/>
              </a:solidFill>
            </a:endParaRPr>
          </a:p>
        </p:txBody>
      </p:sp>
      <p:pic>
        <p:nvPicPr>
          <p:cNvPr id="123" name="Google Shape;123;p22"/>
          <p:cNvPicPr preferRelativeResize="0"/>
          <p:nvPr/>
        </p:nvPicPr>
        <p:blipFill>
          <a:blip r:embed="rId3">
            <a:alphaModFix/>
          </a:blip>
          <a:stretch>
            <a:fillRect/>
          </a:stretch>
        </p:blipFill>
        <p:spPr>
          <a:xfrm>
            <a:off x="4218025" y="152400"/>
            <a:ext cx="3800711" cy="483869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27"/>
        <p:cNvGrpSpPr/>
        <p:nvPr/>
      </p:nvGrpSpPr>
      <p:grpSpPr>
        <a:xfrm>
          <a:off x="0" y="0"/>
          <a:ext cx="0" cy="0"/>
          <a:chOff x="0" y="0"/>
          <a:chExt cx="0" cy="0"/>
        </a:xfrm>
      </p:grpSpPr>
      <p:sp>
        <p:nvSpPr>
          <p:cNvPr id="128" name="Google Shape;128;p23"/>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0">
                <a:solidFill>
                  <a:schemeClr val="lt1"/>
                </a:solidFill>
              </a:rPr>
              <a:t>Phuket, Thailand</a:t>
            </a:r>
            <a:endParaRPr b="0">
              <a:solidFill>
                <a:schemeClr val="lt1"/>
              </a:solidFill>
            </a:endParaRPr>
          </a:p>
          <a:p>
            <a:pPr marL="0" lvl="0" indent="0" algn="ctr" rtl="0">
              <a:spcBef>
                <a:spcPts val="0"/>
              </a:spcBef>
              <a:spcAft>
                <a:spcPts val="0"/>
              </a:spcAft>
              <a:buNone/>
            </a:pPr>
            <a:r>
              <a:rPr lang="en" sz="1400" b="0">
                <a:solidFill>
                  <a:schemeClr val="lt1"/>
                </a:solidFill>
              </a:rPr>
              <a:t>Prismacolor</a:t>
            </a:r>
            <a:endParaRPr sz="1400" b="0">
              <a:solidFill>
                <a:schemeClr val="lt1"/>
              </a:solidFill>
            </a:endParaRPr>
          </a:p>
          <a:p>
            <a:pPr marL="0" lvl="0" indent="0" algn="ctr" rtl="0">
              <a:spcBef>
                <a:spcPts val="0"/>
              </a:spcBef>
              <a:spcAft>
                <a:spcPts val="0"/>
              </a:spcAft>
              <a:buNone/>
            </a:pPr>
            <a:r>
              <a:rPr lang="en" sz="1400" b="0">
                <a:solidFill>
                  <a:schemeClr val="lt1"/>
                </a:solidFill>
              </a:rPr>
              <a:t>9” by 7½” NFS</a:t>
            </a:r>
            <a:endParaRPr sz="1400" b="0">
              <a:solidFill>
                <a:schemeClr val="lt1"/>
              </a:solidFill>
            </a:endParaRPr>
          </a:p>
        </p:txBody>
      </p:sp>
      <p:sp>
        <p:nvSpPr>
          <p:cNvPr id="129" name="Google Shape;129;p23"/>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rgbClr val="FFFFFF"/>
                </a:solidFill>
              </a:rPr>
              <a:t>This painting represents the calmness in a single moment.</a:t>
            </a:r>
            <a:endParaRPr>
              <a:solidFill>
                <a:srgbClr val="FFFFFF"/>
              </a:solidFill>
            </a:endParaRPr>
          </a:p>
        </p:txBody>
      </p:sp>
      <p:pic>
        <p:nvPicPr>
          <p:cNvPr id="130" name="Google Shape;130;p23"/>
          <p:cNvPicPr preferRelativeResize="0"/>
          <p:nvPr/>
        </p:nvPicPr>
        <p:blipFill>
          <a:blip r:embed="rId3">
            <a:alphaModFix/>
          </a:blip>
          <a:stretch>
            <a:fillRect/>
          </a:stretch>
        </p:blipFill>
        <p:spPr>
          <a:xfrm>
            <a:off x="4165500" y="152400"/>
            <a:ext cx="3836694" cy="483869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34"/>
        <p:cNvGrpSpPr/>
        <p:nvPr/>
      </p:nvGrpSpPr>
      <p:grpSpPr>
        <a:xfrm>
          <a:off x="0" y="0"/>
          <a:ext cx="0" cy="0"/>
          <a:chOff x="0" y="0"/>
          <a:chExt cx="0" cy="0"/>
        </a:xfrm>
      </p:grpSpPr>
      <p:sp>
        <p:nvSpPr>
          <p:cNvPr id="135" name="Google Shape;135;p24"/>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0">
                <a:solidFill>
                  <a:schemeClr val="lt1"/>
                </a:solidFill>
              </a:rPr>
              <a:t>Scotland</a:t>
            </a:r>
            <a:endParaRPr b="0">
              <a:solidFill>
                <a:schemeClr val="lt1"/>
              </a:solidFill>
            </a:endParaRPr>
          </a:p>
          <a:p>
            <a:pPr marL="0" lvl="0" indent="0" algn="ctr" rtl="0">
              <a:spcBef>
                <a:spcPts val="0"/>
              </a:spcBef>
              <a:spcAft>
                <a:spcPts val="0"/>
              </a:spcAft>
              <a:buNone/>
            </a:pPr>
            <a:r>
              <a:rPr lang="en" sz="1400" b="0">
                <a:solidFill>
                  <a:schemeClr val="lt1"/>
                </a:solidFill>
              </a:rPr>
              <a:t>Oil on Canvas</a:t>
            </a:r>
            <a:endParaRPr sz="1400" b="0">
              <a:solidFill>
                <a:schemeClr val="lt1"/>
              </a:solidFill>
            </a:endParaRPr>
          </a:p>
          <a:p>
            <a:pPr marL="0" lvl="0" indent="0" algn="ctr" rtl="0">
              <a:spcBef>
                <a:spcPts val="0"/>
              </a:spcBef>
              <a:spcAft>
                <a:spcPts val="0"/>
              </a:spcAft>
              <a:buNone/>
            </a:pPr>
            <a:r>
              <a:rPr lang="en" sz="1400" b="0">
                <a:solidFill>
                  <a:schemeClr val="lt1"/>
                </a:solidFill>
              </a:rPr>
              <a:t>20” by 15” NFS</a:t>
            </a:r>
            <a:endParaRPr sz="1400" b="0">
              <a:solidFill>
                <a:schemeClr val="lt1"/>
              </a:solidFill>
            </a:endParaRPr>
          </a:p>
        </p:txBody>
      </p:sp>
      <p:sp>
        <p:nvSpPr>
          <p:cNvPr id="136" name="Google Shape;136;p24"/>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chemeClr val="lt1"/>
                </a:solidFill>
              </a:rPr>
              <a:t>This painting represents discipline. This girl’s facial expressions show a maturity beyond her years.</a:t>
            </a:r>
            <a:endParaRPr>
              <a:solidFill>
                <a:schemeClr val="lt1"/>
              </a:solidFill>
            </a:endParaRPr>
          </a:p>
        </p:txBody>
      </p:sp>
      <p:pic>
        <p:nvPicPr>
          <p:cNvPr id="137" name="Google Shape;137;p24"/>
          <p:cNvPicPr preferRelativeResize="0"/>
          <p:nvPr/>
        </p:nvPicPr>
        <p:blipFill>
          <a:blip r:embed="rId3">
            <a:alphaModFix/>
          </a:blip>
          <a:stretch>
            <a:fillRect/>
          </a:stretch>
        </p:blipFill>
        <p:spPr>
          <a:xfrm>
            <a:off x="4165475" y="152400"/>
            <a:ext cx="3882354" cy="483870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41"/>
        <p:cNvGrpSpPr/>
        <p:nvPr/>
      </p:nvGrpSpPr>
      <p:grpSpPr>
        <a:xfrm>
          <a:off x="0" y="0"/>
          <a:ext cx="0" cy="0"/>
          <a:chOff x="0" y="0"/>
          <a:chExt cx="0" cy="0"/>
        </a:xfrm>
      </p:grpSpPr>
      <p:sp>
        <p:nvSpPr>
          <p:cNvPr id="142" name="Google Shape;142;p25"/>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0">
                <a:solidFill>
                  <a:srgbClr val="FFFFFF"/>
                </a:solidFill>
              </a:rPr>
              <a:t>Mumbai, India</a:t>
            </a:r>
            <a:endParaRPr b="0">
              <a:solidFill>
                <a:srgbClr val="FFFFFF"/>
              </a:solidFill>
            </a:endParaRPr>
          </a:p>
          <a:p>
            <a:pPr marL="0" lvl="0" indent="0" algn="ctr" rtl="0">
              <a:spcBef>
                <a:spcPts val="0"/>
              </a:spcBef>
              <a:spcAft>
                <a:spcPts val="0"/>
              </a:spcAft>
              <a:buNone/>
            </a:pPr>
            <a:r>
              <a:rPr lang="en" sz="1400" b="0">
                <a:solidFill>
                  <a:srgbClr val="FFFFFF"/>
                </a:solidFill>
              </a:rPr>
              <a:t>Oil on Canvas</a:t>
            </a:r>
            <a:endParaRPr sz="1400" b="0">
              <a:solidFill>
                <a:srgbClr val="FFFFFF"/>
              </a:solidFill>
            </a:endParaRPr>
          </a:p>
          <a:p>
            <a:pPr marL="0" lvl="0" indent="0" algn="ctr" rtl="0">
              <a:spcBef>
                <a:spcPts val="0"/>
              </a:spcBef>
              <a:spcAft>
                <a:spcPts val="0"/>
              </a:spcAft>
              <a:buNone/>
            </a:pPr>
            <a:r>
              <a:rPr lang="en" sz="1400" b="0">
                <a:solidFill>
                  <a:srgbClr val="FFFFFF"/>
                </a:solidFill>
              </a:rPr>
              <a:t>20” by 20” NFS</a:t>
            </a:r>
            <a:endParaRPr sz="1400" b="0">
              <a:solidFill>
                <a:srgbClr val="FFFFFF"/>
              </a:solidFill>
            </a:endParaRPr>
          </a:p>
        </p:txBody>
      </p:sp>
      <p:sp>
        <p:nvSpPr>
          <p:cNvPr id="143" name="Google Shape;143;p25"/>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chemeClr val="lt1"/>
                </a:solidFill>
              </a:rPr>
              <a:t>This painting represents pure joy. I wanted this painting to show a snapshot of a completely happy moment.</a:t>
            </a:r>
            <a:endParaRPr>
              <a:solidFill>
                <a:schemeClr val="lt1"/>
              </a:solidFill>
            </a:endParaRPr>
          </a:p>
        </p:txBody>
      </p:sp>
      <p:pic>
        <p:nvPicPr>
          <p:cNvPr id="144" name="Google Shape;144;p25"/>
          <p:cNvPicPr preferRelativeResize="0"/>
          <p:nvPr/>
        </p:nvPicPr>
        <p:blipFill>
          <a:blip r:embed="rId3">
            <a:alphaModFix/>
          </a:blip>
          <a:stretch>
            <a:fillRect/>
          </a:stretch>
        </p:blipFill>
        <p:spPr>
          <a:xfrm>
            <a:off x="3657475" y="152400"/>
            <a:ext cx="4840418" cy="483869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48"/>
        <p:cNvGrpSpPr/>
        <p:nvPr/>
      </p:nvGrpSpPr>
      <p:grpSpPr>
        <a:xfrm>
          <a:off x="0" y="0"/>
          <a:ext cx="0" cy="0"/>
          <a:chOff x="0" y="0"/>
          <a:chExt cx="0" cy="0"/>
        </a:xfrm>
      </p:grpSpPr>
      <p:sp>
        <p:nvSpPr>
          <p:cNvPr id="149" name="Google Shape;149;p26"/>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0">
                <a:solidFill>
                  <a:schemeClr val="lt1"/>
                </a:solidFill>
              </a:rPr>
              <a:t>Ethiopia</a:t>
            </a:r>
            <a:endParaRPr b="0">
              <a:solidFill>
                <a:schemeClr val="lt1"/>
              </a:solidFill>
            </a:endParaRPr>
          </a:p>
          <a:p>
            <a:pPr marL="0" lvl="0" indent="0" algn="ctr" rtl="0">
              <a:spcBef>
                <a:spcPts val="0"/>
              </a:spcBef>
              <a:spcAft>
                <a:spcPts val="0"/>
              </a:spcAft>
              <a:buNone/>
            </a:pPr>
            <a:r>
              <a:rPr lang="en" sz="1400" b="0">
                <a:solidFill>
                  <a:schemeClr val="lt1"/>
                </a:solidFill>
              </a:rPr>
              <a:t>Oil on Canvas</a:t>
            </a:r>
            <a:endParaRPr sz="1400" b="0">
              <a:solidFill>
                <a:schemeClr val="lt1"/>
              </a:solidFill>
            </a:endParaRPr>
          </a:p>
          <a:p>
            <a:pPr marL="0" lvl="0" indent="0" algn="ctr" rtl="0">
              <a:spcBef>
                <a:spcPts val="0"/>
              </a:spcBef>
              <a:spcAft>
                <a:spcPts val="0"/>
              </a:spcAft>
              <a:buNone/>
            </a:pPr>
            <a:r>
              <a:rPr lang="en" sz="1400" b="0">
                <a:solidFill>
                  <a:schemeClr val="lt1"/>
                </a:solidFill>
              </a:rPr>
              <a:t>20” by 20” NFS</a:t>
            </a:r>
            <a:endParaRPr sz="1400" b="0">
              <a:solidFill>
                <a:schemeClr val="lt1"/>
              </a:solidFill>
            </a:endParaRPr>
          </a:p>
        </p:txBody>
      </p:sp>
      <p:sp>
        <p:nvSpPr>
          <p:cNvPr id="150" name="Google Shape;150;p26"/>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chemeClr val="lt1"/>
                </a:solidFill>
              </a:rPr>
              <a:t>This painting shows a young girl with a genuinely positive attitude.</a:t>
            </a:r>
            <a:endParaRPr>
              <a:solidFill>
                <a:schemeClr val="lt1"/>
              </a:solidFill>
            </a:endParaRPr>
          </a:p>
        </p:txBody>
      </p:sp>
      <p:pic>
        <p:nvPicPr>
          <p:cNvPr id="151" name="Google Shape;151;p26"/>
          <p:cNvPicPr preferRelativeResize="0"/>
          <p:nvPr/>
        </p:nvPicPr>
        <p:blipFill>
          <a:blip r:embed="rId3">
            <a:alphaModFix/>
          </a:blip>
          <a:stretch>
            <a:fillRect/>
          </a:stretch>
        </p:blipFill>
        <p:spPr>
          <a:xfrm>
            <a:off x="3639950" y="152400"/>
            <a:ext cx="4807495" cy="483870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55"/>
        <p:cNvGrpSpPr/>
        <p:nvPr/>
      </p:nvGrpSpPr>
      <p:grpSpPr>
        <a:xfrm>
          <a:off x="0" y="0"/>
          <a:ext cx="0" cy="0"/>
          <a:chOff x="0" y="0"/>
          <a:chExt cx="0" cy="0"/>
        </a:xfrm>
      </p:grpSpPr>
      <p:sp>
        <p:nvSpPr>
          <p:cNvPr id="156" name="Google Shape;156;p2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000" b="0">
                <a:solidFill>
                  <a:schemeClr val="lt1"/>
                </a:solidFill>
              </a:rPr>
              <a:t>Chiang Mai, Thailand</a:t>
            </a:r>
            <a:endParaRPr sz="2000" b="0">
              <a:solidFill>
                <a:schemeClr val="lt1"/>
              </a:solidFill>
            </a:endParaRPr>
          </a:p>
          <a:p>
            <a:pPr marL="0" lvl="0" indent="0" algn="ctr" rtl="0">
              <a:spcBef>
                <a:spcPts val="0"/>
              </a:spcBef>
              <a:spcAft>
                <a:spcPts val="0"/>
              </a:spcAft>
              <a:buNone/>
            </a:pPr>
            <a:r>
              <a:rPr lang="en" sz="1400" b="0">
                <a:solidFill>
                  <a:schemeClr val="lt1"/>
                </a:solidFill>
              </a:rPr>
              <a:t>Prismacolor</a:t>
            </a:r>
            <a:endParaRPr sz="1400" b="0">
              <a:solidFill>
                <a:schemeClr val="lt1"/>
              </a:solidFill>
            </a:endParaRPr>
          </a:p>
          <a:p>
            <a:pPr marL="0" lvl="0" indent="0" algn="ctr" rtl="0">
              <a:spcBef>
                <a:spcPts val="0"/>
              </a:spcBef>
              <a:spcAft>
                <a:spcPts val="0"/>
              </a:spcAft>
              <a:buNone/>
            </a:pPr>
            <a:r>
              <a:rPr lang="en" sz="1400" b="0">
                <a:solidFill>
                  <a:schemeClr val="lt1"/>
                </a:solidFill>
              </a:rPr>
              <a:t>8½” by 7½” NFS</a:t>
            </a:r>
            <a:endParaRPr sz="1400" b="0">
              <a:solidFill>
                <a:schemeClr val="lt1"/>
              </a:solidFill>
            </a:endParaRPr>
          </a:p>
        </p:txBody>
      </p:sp>
      <p:sp>
        <p:nvSpPr>
          <p:cNvPr id="157" name="Google Shape;157;p2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chemeClr val="lt1"/>
                </a:solidFill>
              </a:rPr>
              <a:t>This painting shows innocence and joy during hard times. This picture was taken during my cousin’s humanitarian trip to Thailand. She was one of the orphans she was building an orphanage for.</a:t>
            </a:r>
            <a:endParaRPr>
              <a:solidFill>
                <a:schemeClr val="lt1"/>
              </a:solidFill>
            </a:endParaRPr>
          </a:p>
        </p:txBody>
      </p:sp>
      <p:pic>
        <p:nvPicPr>
          <p:cNvPr id="158" name="Google Shape;158;p27"/>
          <p:cNvPicPr preferRelativeResize="0"/>
          <p:nvPr/>
        </p:nvPicPr>
        <p:blipFill>
          <a:blip r:embed="rId3">
            <a:alphaModFix/>
          </a:blip>
          <a:stretch>
            <a:fillRect/>
          </a:stretch>
        </p:blipFill>
        <p:spPr>
          <a:xfrm>
            <a:off x="3955275" y="152400"/>
            <a:ext cx="4286895" cy="483870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b="0">
              <a:solidFill>
                <a:srgbClr val="FFFFFF"/>
              </a:solidFill>
            </a:endParaRPr>
          </a:p>
          <a:p>
            <a:pPr marL="0" lvl="0" indent="0" algn="ctr" rtl="0">
              <a:spcBef>
                <a:spcPts val="0"/>
              </a:spcBef>
              <a:spcAft>
                <a:spcPts val="0"/>
              </a:spcAft>
              <a:buNone/>
            </a:pPr>
            <a:r>
              <a:rPr lang="en" b="0">
                <a:solidFill>
                  <a:srgbClr val="FFFFFF"/>
                </a:solidFill>
              </a:rPr>
              <a:t>Delhi, India</a:t>
            </a:r>
            <a:endParaRPr b="0">
              <a:solidFill>
                <a:srgbClr val="FFFFFF"/>
              </a:solidFill>
            </a:endParaRPr>
          </a:p>
          <a:p>
            <a:pPr marL="0" lvl="0" indent="0" algn="ctr" rtl="0">
              <a:spcBef>
                <a:spcPts val="0"/>
              </a:spcBef>
              <a:spcAft>
                <a:spcPts val="0"/>
              </a:spcAft>
              <a:buNone/>
            </a:pPr>
            <a:r>
              <a:rPr lang="en" sz="1400" b="0">
                <a:solidFill>
                  <a:srgbClr val="FFFFFF"/>
                </a:solidFill>
              </a:rPr>
              <a:t>Oil on Canvas</a:t>
            </a:r>
            <a:endParaRPr sz="1400" b="0">
              <a:solidFill>
                <a:srgbClr val="FFFFFF"/>
              </a:solidFill>
            </a:endParaRPr>
          </a:p>
          <a:p>
            <a:pPr marL="0" lvl="0" indent="0" algn="ctr" rtl="0">
              <a:spcBef>
                <a:spcPts val="0"/>
              </a:spcBef>
              <a:spcAft>
                <a:spcPts val="0"/>
              </a:spcAft>
              <a:buNone/>
            </a:pPr>
            <a:r>
              <a:rPr lang="en" sz="1400" b="0">
                <a:solidFill>
                  <a:srgbClr val="FFFFFF"/>
                </a:solidFill>
              </a:rPr>
              <a:t>17” by 17” NFS</a:t>
            </a:r>
            <a:endParaRPr sz="1400" b="0">
              <a:solidFill>
                <a:srgbClr val="FFFFFF"/>
              </a:solidFill>
            </a:endParaRPr>
          </a:p>
        </p:txBody>
      </p:sp>
      <p:sp>
        <p:nvSpPr>
          <p:cNvPr id="66" name="Google Shape;66;p14"/>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chemeClr val="lt1"/>
                </a:solidFill>
              </a:rPr>
              <a:t>I wanted this painting to represent humor that can be found in different situations. I tried to make this young girl look mischievous in a unique place.</a:t>
            </a:r>
            <a:endParaRPr>
              <a:solidFill>
                <a:schemeClr val="lt1"/>
              </a:solidFill>
            </a:endParaRPr>
          </a:p>
        </p:txBody>
      </p:sp>
      <p:pic>
        <p:nvPicPr>
          <p:cNvPr id="67" name="Google Shape;67;p14"/>
          <p:cNvPicPr preferRelativeResize="0"/>
          <p:nvPr/>
        </p:nvPicPr>
        <p:blipFill>
          <a:blip r:embed="rId3">
            <a:alphaModFix/>
          </a:blip>
          <a:stretch>
            <a:fillRect/>
          </a:stretch>
        </p:blipFill>
        <p:spPr>
          <a:xfrm>
            <a:off x="3623375" y="182650"/>
            <a:ext cx="4733450" cy="4778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0">
                <a:solidFill>
                  <a:srgbClr val="FFFFFF"/>
                </a:solidFill>
              </a:rPr>
              <a:t>Nepal</a:t>
            </a:r>
            <a:endParaRPr b="0">
              <a:solidFill>
                <a:srgbClr val="FFFFFF"/>
              </a:solidFill>
            </a:endParaRPr>
          </a:p>
          <a:p>
            <a:pPr marL="0" lvl="0" indent="0" algn="ctr" rtl="0">
              <a:spcBef>
                <a:spcPts val="0"/>
              </a:spcBef>
              <a:spcAft>
                <a:spcPts val="0"/>
              </a:spcAft>
              <a:buNone/>
            </a:pPr>
            <a:r>
              <a:rPr lang="en" sz="1400" b="0">
                <a:solidFill>
                  <a:srgbClr val="FFFFFF"/>
                </a:solidFill>
              </a:rPr>
              <a:t>Oil on Canvas</a:t>
            </a:r>
            <a:endParaRPr sz="1400" b="0">
              <a:solidFill>
                <a:srgbClr val="FFFFFF"/>
              </a:solidFill>
            </a:endParaRPr>
          </a:p>
          <a:p>
            <a:pPr marL="0" lvl="0" indent="0" algn="ctr" rtl="0">
              <a:spcBef>
                <a:spcPts val="0"/>
              </a:spcBef>
              <a:spcAft>
                <a:spcPts val="0"/>
              </a:spcAft>
              <a:buNone/>
            </a:pPr>
            <a:r>
              <a:rPr lang="en" sz="1400" b="0">
                <a:solidFill>
                  <a:srgbClr val="FFFFFF"/>
                </a:solidFill>
              </a:rPr>
              <a:t>16” by 13” NFS</a:t>
            </a:r>
            <a:endParaRPr sz="1400" b="0">
              <a:solidFill>
                <a:srgbClr val="FFFFFF"/>
              </a:solidFill>
            </a:endParaRPr>
          </a:p>
        </p:txBody>
      </p:sp>
      <p:sp>
        <p:nvSpPr>
          <p:cNvPr id="73" name="Google Shape;73;p15"/>
          <p:cNvSpPr txBox="1">
            <a:spLocks noGrp="1"/>
          </p:cNvSpPr>
          <p:nvPr>
            <p:ph type="body" idx="1"/>
          </p:nvPr>
        </p:nvSpPr>
        <p:spPr>
          <a:xfrm>
            <a:off x="311700" y="1380700"/>
            <a:ext cx="28080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chemeClr val="lt1"/>
                </a:solidFill>
              </a:rPr>
              <a:t>This painting represents how traditional clothing can still show uniqueness in an individual. This girl is wearing traditional Nepali clothing, but you can still see personality showing through with her expression.</a:t>
            </a:r>
            <a:endParaRPr>
              <a:solidFill>
                <a:schemeClr val="lt1"/>
              </a:solidFill>
            </a:endParaRPr>
          </a:p>
        </p:txBody>
      </p:sp>
      <p:pic>
        <p:nvPicPr>
          <p:cNvPr id="74" name="Google Shape;74;p15"/>
          <p:cNvPicPr preferRelativeResize="0"/>
          <p:nvPr/>
        </p:nvPicPr>
        <p:blipFill>
          <a:blip r:embed="rId3">
            <a:alphaModFix/>
          </a:blip>
          <a:stretch>
            <a:fillRect/>
          </a:stretch>
        </p:blipFill>
        <p:spPr>
          <a:xfrm>
            <a:off x="4325450" y="152400"/>
            <a:ext cx="3703305" cy="483869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0"/>
              <a:t>Norway</a:t>
            </a:r>
            <a:endParaRPr b="0"/>
          </a:p>
          <a:p>
            <a:pPr marL="0" lvl="0" indent="0" algn="ctr" rtl="0">
              <a:spcBef>
                <a:spcPts val="0"/>
              </a:spcBef>
              <a:spcAft>
                <a:spcPts val="0"/>
              </a:spcAft>
              <a:buNone/>
            </a:pPr>
            <a:r>
              <a:rPr lang="en" sz="1400" b="0"/>
              <a:t>Oil on Canvas</a:t>
            </a:r>
            <a:endParaRPr sz="1400" b="0"/>
          </a:p>
          <a:p>
            <a:pPr marL="0" lvl="0" indent="0" algn="ctr" rtl="0">
              <a:spcBef>
                <a:spcPts val="0"/>
              </a:spcBef>
              <a:spcAft>
                <a:spcPts val="0"/>
              </a:spcAft>
              <a:buNone/>
            </a:pPr>
            <a:r>
              <a:rPr lang="en" sz="1400" b="0"/>
              <a:t>24” by 24” $300.00</a:t>
            </a:r>
            <a:endParaRPr sz="1400" b="0"/>
          </a:p>
        </p:txBody>
      </p:sp>
      <p:sp>
        <p:nvSpPr>
          <p:cNvPr id="80" name="Google Shape;80;p16"/>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chemeClr val="dk2"/>
                </a:solidFill>
              </a:rPr>
              <a:t>This painting represents innocence. It shows the unique perspective a child can have.</a:t>
            </a:r>
            <a:endParaRPr>
              <a:solidFill>
                <a:schemeClr val="dk2"/>
              </a:solidFill>
            </a:endParaRPr>
          </a:p>
        </p:txBody>
      </p:sp>
      <p:pic>
        <p:nvPicPr>
          <p:cNvPr id="81" name="Google Shape;81;p16"/>
          <p:cNvPicPr preferRelativeResize="0"/>
          <p:nvPr/>
        </p:nvPicPr>
        <p:blipFill>
          <a:blip r:embed="rId3">
            <a:alphaModFix/>
          </a:blip>
          <a:stretch>
            <a:fillRect/>
          </a:stretch>
        </p:blipFill>
        <p:spPr>
          <a:xfrm>
            <a:off x="4095425" y="152400"/>
            <a:ext cx="4176094" cy="48387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0">
                <a:solidFill>
                  <a:schemeClr val="lt1"/>
                </a:solidFill>
              </a:rPr>
              <a:t>England</a:t>
            </a:r>
            <a:endParaRPr b="0">
              <a:solidFill>
                <a:schemeClr val="lt1"/>
              </a:solidFill>
            </a:endParaRPr>
          </a:p>
          <a:p>
            <a:pPr marL="0" lvl="0" indent="0" algn="ctr" rtl="0">
              <a:spcBef>
                <a:spcPts val="0"/>
              </a:spcBef>
              <a:spcAft>
                <a:spcPts val="0"/>
              </a:spcAft>
              <a:buNone/>
            </a:pPr>
            <a:r>
              <a:rPr lang="en" sz="1400" b="0">
                <a:solidFill>
                  <a:schemeClr val="lt1"/>
                </a:solidFill>
              </a:rPr>
              <a:t>Prismacolor</a:t>
            </a:r>
            <a:endParaRPr sz="1400" b="0">
              <a:solidFill>
                <a:schemeClr val="lt1"/>
              </a:solidFill>
            </a:endParaRPr>
          </a:p>
          <a:p>
            <a:pPr marL="0" lvl="0" indent="0" algn="ctr" rtl="0">
              <a:spcBef>
                <a:spcPts val="0"/>
              </a:spcBef>
              <a:spcAft>
                <a:spcPts val="0"/>
              </a:spcAft>
              <a:buNone/>
            </a:pPr>
            <a:r>
              <a:rPr lang="en" sz="1400" b="0">
                <a:solidFill>
                  <a:schemeClr val="lt1"/>
                </a:solidFill>
              </a:rPr>
              <a:t>8½” by 8” NFS</a:t>
            </a:r>
            <a:endParaRPr sz="1400" b="0">
              <a:solidFill>
                <a:schemeClr val="lt1"/>
              </a:solidFill>
            </a:endParaRPr>
          </a:p>
        </p:txBody>
      </p:sp>
      <p:sp>
        <p:nvSpPr>
          <p:cNvPr id="87" name="Google Shape;87;p1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chemeClr val="lt1"/>
                </a:solidFill>
              </a:rPr>
              <a:t>This painting has a focal point on the eyes. I did this in order to show that eyes alone can be a good representation of a person’s personality.</a:t>
            </a:r>
            <a:endParaRPr>
              <a:solidFill>
                <a:schemeClr val="lt1"/>
              </a:solidFill>
            </a:endParaRPr>
          </a:p>
        </p:txBody>
      </p:sp>
      <p:pic>
        <p:nvPicPr>
          <p:cNvPr id="88" name="Google Shape;88;p17"/>
          <p:cNvPicPr preferRelativeResize="0"/>
          <p:nvPr/>
        </p:nvPicPr>
        <p:blipFill>
          <a:blip r:embed="rId3">
            <a:alphaModFix/>
          </a:blip>
          <a:stretch>
            <a:fillRect/>
          </a:stretch>
        </p:blipFill>
        <p:spPr>
          <a:xfrm>
            <a:off x="3464800" y="152400"/>
            <a:ext cx="5145237" cy="483870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2"/>
        <p:cNvGrpSpPr/>
        <p:nvPr/>
      </p:nvGrpSpPr>
      <p:grpSpPr>
        <a:xfrm>
          <a:off x="0" y="0"/>
          <a:ext cx="0" cy="0"/>
          <a:chOff x="0" y="0"/>
          <a:chExt cx="0" cy="0"/>
        </a:xfrm>
      </p:grpSpPr>
      <p:sp>
        <p:nvSpPr>
          <p:cNvPr id="93" name="Google Shape;93;p18"/>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0"/>
              <a:t>Bangladesh</a:t>
            </a:r>
            <a:endParaRPr b="0"/>
          </a:p>
          <a:p>
            <a:pPr marL="0" lvl="0" indent="0" algn="ctr" rtl="0">
              <a:spcBef>
                <a:spcPts val="0"/>
              </a:spcBef>
              <a:spcAft>
                <a:spcPts val="0"/>
              </a:spcAft>
              <a:buNone/>
            </a:pPr>
            <a:r>
              <a:rPr lang="en" sz="1400" b="0"/>
              <a:t>Oil on Canvas</a:t>
            </a:r>
            <a:endParaRPr sz="1400" b="0"/>
          </a:p>
          <a:p>
            <a:pPr marL="0" lvl="0" indent="0" algn="ctr" rtl="0">
              <a:spcBef>
                <a:spcPts val="0"/>
              </a:spcBef>
              <a:spcAft>
                <a:spcPts val="0"/>
              </a:spcAft>
              <a:buNone/>
            </a:pPr>
            <a:r>
              <a:rPr lang="en" sz="1400" b="0"/>
              <a:t>15” by 12” NFS</a:t>
            </a:r>
            <a:endParaRPr sz="1400" b="0"/>
          </a:p>
        </p:txBody>
      </p:sp>
      <p:sp>
        <p:nvSpPr>
          <p:cNvPr id="94" name="Google Shape;94;p18"/>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chemeClr val="dk2"/>
                </a:solidFill>
              </a:rPr>
              <a:t>The contrast in this piece is a representation of the highs and lows of life. This young girl is going through a low in her life, but in the future there will be highs.</a:t>
            </a:r>
            <a:endParaRPr>
              <a:solidFill>
                <a:schemeClr val="dk2"/>
              </a:solidFill>
            </a:endParaRPr>
          </a:p>
        </p:txBody>
      </p:sp>
      <p:pic>
        <p:nvPicPr>
          <p:cNvPr id="95" name="Google Shape;95;p18"/>
          <p:cNvPicPr preferRelativeResize="0"/>
          <p:nvPr/>
        </p:nvPicPr>
        <p:blipFill>
          <a:blip r:embed="rId3">
            <a:alphaModFix/>
          </a:blip>
          <a:stretch>
            <a:fillRect/>
          </a:stretch>
        </p:blipFill>
        <p:spPr>
          <a:xfrm>
            <a:off x="4405350" y="140150"/>
            <a:ext cx="3563477" cy="48509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311700" y="525475"/>
            <a:ext cx="2808000" cy="755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0">
                <a:solidFill>
                  <a:schemeClr val="lt1"/>
                </a:solidFill>
              </a:rPr>
              <a:t>Pakistan</a:t>
            </a:r>
            <a:endParaRPr b="0">
              <a:solidFill>
                <a:schemeClr val="lt1"/>
              </a:solidFill>
            </a:endParaRPr>
          </a:p>
          <a:p>
            <a:pPr marL="0" lvl="0" indent="0" algn="ctr" rtl="0">
              <a:spcBef>
                <a:spcPts val="0"/>
              </a:spcBef>
              <a:spcAft>
                <a:spcPts val="0"/>
              </a:spcAft>
              <a:buNone/>
            </a:pPr>
            <a:r>
              <a:rPr lang="en" sz="1400" b="0">
                <a:solidFill>
                  <a:schemeClr val="lt1"/>
                </a:solidFill>
              </a:rPr>
              <a:t>Prismacolor</a:t>
            </a:r>
            <a:endParaRPr sz="1400" b="0">
              <a:solidFill>
                <a:schemeClr val="lt1"/>
              </a:solidFill>
            </a:endParaRPr>
          </a:p>
          <a:p>
            <a:pPr marL="0" lvl="0" indent="0" algn="ctr" rtl="0">
              <a:spcBef>
                <a:spcPts val="0"/>
              </a:spcBef>
              <a:spcAft>
                <a:spcPts val="0"/>
              </a:spcAft>
              <a:buNone/>
            </a:pPr>
            <a:r>
              <a:rPr lang="en" sz="1400" b="0">
                <a:solidFill>
                  <a:schemeClr val="lt1"/>
                </a:solidFill>
              </a:rPr>
              <a:t>8” by 5½” NFS</a:t>
            </a:r>
            <a:endParaRPr sz="1400" b="0">
              <a:solidFill>
                <a:schemeClr val="lt1"/>
              </a:solidFill>
            </a:endParaRPr>
          </a:p>
        </p:txBody>
      </p:sp>
      <p:sp>
        <p:nvSpPr>
          <p:cNvPr id="101" name="Google Shape;101;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chemeClr val="lt1"/>
                </a:solidFill>
              </a:rPr>
              <a:t>I used this girl’s expressive face to show the potential all young girls have. </a:t>
            </a:r>
            <a:endParaRPr>
              <a:solidFill>
                <a:schemeClr val="lt1"/>
              </a:solidFill>
            </a:endParaRPr>
          </a:p>
        </p:txBody>
      </p:sp>
      <p:pic>
        <p:nvPicPr>
          <p:cNvPr id="102" name="Google Shape;102;p19"/>
          <p:cNvPicPr preferRelativeResize="0"/>
          <p:nvPr/>
        </p:nvPicPr>
        <p:blipFill>
          <a:blip r:embed="rId3">
            <a:alphaModFix/>
          </a:blip>
          <a:stretch>
            <a:fillRect/>
          </a:stretch>
        </p:blipFill>
        <p:spPr>
          <a:xfrm>
            <a:off x="4431850" y="152400"/>
            <a:ext cx="3247135" cy="483869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06"/>
        <p:cNvGrpSpPr/>
        <p:nvPr/>
      </p:nvGrpSpPr>
      <p:grpSpPr>
        <a:xfrm>
          <a:off x="0" y="0"/>
          <a:ext cx="0" cy="0"/>
          <a:chOff x="0" y="0"/>
          <a:chExt cx="0" cy="0"/>
        </a:xfrm>
      </p:grpSpPr>
      <p:sp>
        <p:nvSpPr>
          <p:cNvPr id="107" name="Google Shape;107;p20"/>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0">
                <a:solidFill>
                  <a:srgbClr val="FFFFFF"/>
                </a:solidFill>
              </a:rPr>
              <a:t>Ghana</a:t>
            </a:r>
            <a:endParaRPr b="0">
              <a:solidFill>
                <a:srgbClr val="FFFFFF"/>
              </a:solidFill>
            </a:endParaRPr>
          </a:p>
          <a:p>
            <a:pPr marL="0" lvl="0" indent="0" algn="ctr" rtl="0">
              <a:spcBef>
                <a:spcPts val="0"/>
              </a:spcBef>
              <a:spcAft>
                <a:spcPts val="0"/>
              </a:spcAft>
              <a:buNone/>
            </a:pPr>
            <a:r>
              <a:rPr lang="en" sz="1400" b="0">
                <a:solidFill>
                  <a:srgbClr val="FFFFFF"/>
                </a:solidFill>
              </a:rPr>
              <a:t>Oil on Canvas</a:t>
            </a:r>
            <a:endParaRPr sz="1400" b="0">
              <a:solidFill>
                <a:srgbClr val="FFFFFF"/>
              </a:solidFill>
            </a:endParaRPr>
          </a:p>
          <a:p>
            <a:pPr marL="0" lvl="0" indent="0" algn="ctr" rtl="0">
              <a:spcBef>
                <a:spcPts val="0"/>
              </a:spcBef>
              <a:spcAft>
                <a:spcPts val="0"/>
              </a:spcAft>
              <a:buNone/>
            </a:pPr>
            <a:r>
              <a:rPr lang="en" sz="1400" b="0">
                <a:solidFill>
                  <a:srgbClr val="FFFFFF"/>
                </a:solidFill>
              </a:rPr>
              <a:t>17” by 14” NFS</a:t>
            </a:r>
            <a:endParaRPr sz="1400" b="0">
              <a:solidFill>
                <a:srgbClr val="FFFFFF"/>
              </a:solidFill>
            </a:endParaRPr>
          </a:p>
        </p:txBody>
      </p:sp>
      <p:sp>
        <p:nvSpPr>
          <p:cNvPr id="108" name="Google Shape;108;p2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chemeClr val="lt1"/>
                </a:solidFill>
              </a:rPr>
              <a:t>This painting represents determination. Her expression and stance shows a more focused part of her personality.</a:t>
            </a:r>
            <a:endParaRPr>
              <a:solidFill>
                <a:schemeClr val="lt1"/>
              </a:solidFill>
            </a:endParaRPr>
          </a:p>
        </p:txBody>
      </p:sp>
      <p:pic>
        <p:nvPicPr>
          <p:cNvPr id="109" name="Google Shape;109;p20"/>
          <p:cNvPicPr preferRelativeResize="0"/>
          <p:nvPr/>
        </p:nvPicPr>
        <p:blipFill>
          <a:blip r:embed="rId3">
            <a:alphaModFix/>
          </a:blip>
          <a:stretch>
            <a:fillRect/>
          </a:stretch>
        </p:blipFill>
        <p:spPr>
          <a:xfrm>
            <a:off x="4130425" y="152400"/>
            <a:ext cx="3840369" cy="483870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13"/>
        <p:cNvGrpSpPr/>
        <p:nvPr/>
      </p:nvGrpSpPr>
      <p:grpSpPr>
        <a:xfrm>
          <a:off x="0" y="0"/>
          <a:ext cx="0" cy="0"/>
          <a:chOff x="0" y="0"/>
          <a:chExt cx="0" cy="0"/>
        </a:xfrm>
      </p:grpSpPr>
      <p:sp>
        <p:nvSpPr>
          <p:cNvPr id="114" name="Google Shape;114;p21"/>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0">
                <a:solidFill>
                  <a:schemeClr val="lt1"/>
                </a:solidFill>
              </a:rPr>
              <a:t>Libya</a:t>
            </a:r>
            <a:endParaRPr b="0">
              <a:solidFill>
                <a:schemeClr val="lt1"/>
              </a:solidFill>
            </a:endParaRPr>
          </a:p>
          <a:p>
            <a:pPr marL="0" lvl="0" indent="0" algn="ctr" rtl="0">
              <a:spcBef>
                <a:spcPts val="0"/>
              </a:spcBef>
              <a:spcAft>
                <a:spcPts val="0"/>
              </a:spcAft>
              <a:buNone/>
            </a:pPr>
            <a:r>
              <a:rPr lang="en" sz="1400" b="0">
                <a:solidFill>
                  <a:schemeClr val="lt1"/>
                </a:solidFill>
              </a:rPr>
              <a:t>Prismacolor</a:t>
            </a:r>
            <a:endParaRPr sz="1400" b="0">
              <a:solidFill>
                <a:schemeClr val="lt1"/>
              </a:solidFill>
            </a:endParaRPr>
          </a:p>
          <a:p>
            <a:pPr marL="0" lvl="0" indent="0" algn="ctr" rtl="0">
              <a:spcBef>
                <a:spcPts val="0"/>
              </a:spcBef>
              <a:spcAft>
                <a:spcPts val="0"/>
              </a:spcAft>
              <a:buNone/>
            </a:pPr>
            <a:r>
              <a:rPr lang="en" sz="1400" b="0">
                <a:solidFill>
                  <a:schemeClr val="lt1"/>
                </a:solidFill>
              </a:rPr>
              <a:t>7” by 5” NFS</a:t>
            </a:r>
            <a:endParaRPr sz="1400" b="0">
              <a:solidFill>
                <a:schemeClr val="lt1"/>
              </a:solidFill>
            </a:endParaRPr>
          </a:p>
        </p:txBody>
      </p:sp>
      <p:sp>
        <p:nvSpPr>
          <p:cNvPr id="115" name="Google Shape;115;p21"/>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chemeClr val="lt1"/>
                </a:solidFill>
              </a:rPr>
              <a:t>This drawing represents the love of a mother. The baby’s hairstyle shows how much her Mother cares for her.</a:t>
            </a:r>
            <a:endParaRPr>
              <a:solidFill>
                <a:schemeClr val="lt1"/>
              </a:solidFill>
            </a:endParaRPr>
          </a:p>
        </p:txBody>
      </p:sp>
      <p:pic>
        <p:nvPicPr>
          <p:cNvPr id="116" name="Google Shape;116;p21"/>
          <p:cNvPicPr preferRelativeResize="0"/>
          <p:nvPr/>
        </p:nvPicPr>
        <p:blipFill>
          <a:blip r:embed="rId3">
            <a:alphaModFix/>
          </a:blip>
          <a:stretch>
            <a:fillRect/>
          </a:stretch>
        </p:blipFill>
        <p:spPr>
          <a:xfrm>
            <a:off x="4396825" y="152400"/>
            <a:ext cx="3495385" cy="4838703"/>
          </a:xfrm>
          <a:prstGeom prst="rect">
            <a:avLst/>
          </a:prstGeom>
          <a:noFill/>
          <a:ln>
            <a:noFill/>
          </a:ln>
        </p:spPr>
      </p:pic>
    </p:spTree>
  </p:cSld>
  <p:clrMapOvr>
    <a:masterClrMapping/>
  </p:clrMapOvr>
</p:sld>
</file>

<file path=ppt/theme/theme1.xml><?xml version="1.0" encoding="utf-8"?>
<a:theme xmlns:a="http://schemas.openxmlformats.org/drawingml/2006/main"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686</Words>
  <Application>Microsoft Macintosh PowerPoint</Application>
  <PresentationFormat>On-screen Show (16:9)</PresentationFormat>
  <Paragraphs>61</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Raleway</vt:lpstr>
      <vt:lpstr>Source Sans Pro</vt:lpstr>
      <vt:lpstr>Arial</vt:lpstr>
      <vt:lpstr>Plum</vt:lpstr>
      <vt:lpstr>Claire Corey</vt:lpstr>
      <vt:lpstr> Delhi, India Oil on Canvas 17” by 17” NFS</vt:lpstr>
      <vt:lpstr>Nepal Oil on Canvas 16” by 13” NFS</vt:lpstr>
      <vt:lpstr>Norway Oil on Canvas 24” by 24” $300.00</vt:lpstr>
      <vt:lpstr>England Prismacolor 8½” by 8” NFS</vt:lpstr>
      <vt:lpstr>Bangladesh Oil on Canvas 15” by 12” NFS</vt:lpstr>
      <vt:lpstr>Pakistan Prismacolor 8” by 5½” NFS</vt:lpstr>
      <vt:lpstr>Ghana Oil on Canvas 17” by 14” NFS</vt:lpstr>
      <vt:lpstr>Libya Prismacolor 7” by 5” NFS</vt:lpstr>
      <vt:lpstr>Kochi, India Oil on Canvas 17” by 14” NFS</vt:lpstr>
      <vt:lpstr>Phuket, Thailand Prismacolor 9” by 7½” NFS</vt:lpstr>
      <vt:lpstr>Scotland Oil on Canvas 20” by 15” NFS</vt:lpstr>
      <vt:lpstr>Mumbai, India Oil on Canvas 20” by 20” NFS</vt:lpstr>
      <vt:lpstr>Ethiopia Oil on Canvas 20” by 20” NFS</vt:lpstr>
      <vt:lpstr>Chiang Mai, Thailand Prismacolor 8½” by 7½” NFS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Claire Corey</dc:title>
  <cp:lastModifiedBy>Microsoft Office User</cp:lastModifiedBy>
  <cp:revision>1</cp:revision>
  <dcterms:modified xsi:type="dcterms:W3CDTF">2020-05-01T01:46:48Z</dcterms:modified>
</cp:coreProperties>
</file>